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  <p:embeddedFont>
      <p:font typeface="Vidaloka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924CAA-8F37-4D51-86FE-B495A88A7E96}">
  <a:tblStyle styleId="{12924CAA-8F37-4D51-86FE-B495A88A7E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850AEE8-319C-4C5E-9B4A-431167B96C9B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CF4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CF4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Vidaloka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e18c5ea45_0_0:notes"/>
          <p:cNvSpPr txBox="1"/>
          <p:nvPr>
            <p:ph idx="1" type="body"/>
          </p:nvPr>
        </p:nvSpPr>
        <p:spPr>
          <a:xfrm>
            <a:off x="709614" y="4862514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6e18c5ea45_0_0:notes"/>
          <p:cNvSpPr/>
          <p:nvPr>
            <p:ph idx="2" type="sldImg"/>
          </p:nvPr>
        </p:nvSpPr>
        <p:spPr>
          <a:xfrm>
            <a:off x="990600" y="766763"/>
            <a:ext cx="51180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52a43ec81_1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2752a43ec81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52a43ec8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2752a43ec81_1_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752a43ec81_1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2752a43ec81_1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e18c5ea45_0_81:notes"/>
          <p:cNvSpPr/>
          <p:nvPr>
            <p:ph idx="2" type="sldImg"/>
          </p:nvPr>
        </p:nvSpPr>
        <p:spPr>
          <a:xfrm>
            <a:off x="990600" y="766763"/>
            <a:ext cx="5118000" cy="383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e18c5ea45_0_81:notes"/>
          <p:cNvSpPr txBox="1"/>
          <p:nvPr>
            <p:ph idx="1" type="body"/>
          </p:nvPr>
        </p:nvSpPr>
        <p:spPr>
          <a:xfrm>
            <a:off x="709614" y="4862514"/>
            <a:ext cx="5680200" cy="460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26e18c5ea45_0_81:notes"/>
          <p:cNvSpPr txBox="1"/>
          <p:nvPr>
            <p:ph idx="12" type="sldNum"/>
          </p:nvPr>
        </p:nvSpPr>
        <p:spPr>
          <a:xfrm>
            <a:off x="4021139" y="9720264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52a43ec8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2752a43ec81_1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752a43ec81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2752a43ec81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52a43ec81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3" name="Google Shape;153;g2752a43ec81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5c35ce521_1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1e5c35ce521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52a43ec81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g2752a43ec8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hyperlink" Target="mailto:cionegama@yahoo.com.br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1" Type="http://schemas.openxmlformats.org/officeDocument/2006/relationships/image" Target="../media/image7.png"/><Relationship Id="rId10" Type="http://schemas.openxmlformats.org/officeDocument/2006/relationships/image" Target="../media/image20.png"/><Relationship Id="rId9" Type="http://schemas.openxmlformats.org/officeDocument/2006/relationships/image" Target="../media/image1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936566"/>
            <a:ext cx="12191999" cy="921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80678" y="3514700"/>
            <a:ext cx="6873546" cy="22644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28800" y="668925"/>
            <a:ext cx="10334400" cy="24012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7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Conjuntura dos agentes de Endemias em Pernambuco</a:t>
            </a:r>
            <a:endParaRPr b="1" sz="72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>
            <p:ph type="title"/>
          </p:nvPr>
        </p:nvSpPr>
        <p:spPr>
          <a:xfrm>
            <a:off x="2291825" y="365125"/>
            <a:ext cx="9062100" cy="567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85" name="Google Shape;1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6825" y="365125"/>
            <a:ext cx="9412100" cy="55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512" y="5873475"/>
            <a:ext cx="12273025" cy="10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2125513" y="415270"/>
            <a:ext cx="100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3"/>
          <p:cNvSpPr txBox="1"/>
          <p:nvPr/>
        </p:nvSpPr>
        <p:spPr>
          <a:xfrm>
            <a:off x="746350" y="1817575"/>
            <a:ext cx="109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437375" y="1801975"/>
            <a:ext cx="47586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500">
                <a:solidFill>
                  <a:schemeClr val="dk1"/>
                </a:solidFill>
              </a:rPr>
              <a:t>O SINDACS-PE atua para elevar o nível de satisfação do servidor-filiado(a), propondo adequações em diálogos permanentes com foco no servidor e rebatimento direto na saúde da população pernambucana.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66100" y="240313"/>
            <a:ext cx="2738400" cy="38558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1950" y="1817575"/>
            <a:ext cx="2800300" cy="394118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1999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971304" y="232802"/>
            <a:ext cx="102495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Calibri"/>
              <a:buNone/>
            </a:pPr>
            <a:r>
              <a:rPr b="1" i="0" lang="pt-BR" sz="6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pt-BR" sz="8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PRINCIPAIS LUTAS</a:t>
            </a:r>
            <a:endParaRPr b="1" i="0" sz="8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4"/>
          <p:cNvSpPr txBox="1"/>
          <p:nvPr/>
        </p:nvSpPr>
        <p:spPr>
          <a:xfrm>
            <a:off x="594825" y="1679350"/>
            <a:ext cx="11597100" cy="76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lang="pt-BR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APOSENTADORIA ESPECIAL</a:t>
            </a:r>
            <a:endParaRPr b="1"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INSALUBRIDADE 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alibri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ESTATUTO DO SERVIDOR-PC</a:t>
            </a:r>
            <a:r>
              <a:rPr b="1" lang="pt-BR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FARDAMENTO E MATERIAL DIDÁTICO</a:t>
            </a:r>
            <a:r>
              <a:rPr lang="pt-BR"/>
              <a:t>/</a:t>
            </a: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EPI 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alibri"/>
              <a:buChar char="⮚"/>
            </a:pPr>
            <a:r>
              <a:rPr b="1" lang="pt-BR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PROGRAMA HABITACIONAL </a:t>
            </a:r>
            <a:endParaRPr b="1" sz="28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INSTITUIR O AGENTE PROTEGIDO MUNICIPAL(14.545/2011)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INDENIZAÇÃO DE TRANSPORTE(13.595)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INCENTIVO ADICIONAL 100%(14° SALÁRIO)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Noto Sans Symbols"/>
              <a:buChar char="⮚"/>
            </a:pP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TREINAMENTO COM TABLET</a:t>
            </a:r>
            <a:r>
              <a:rPr b="1" lang="pt-BR" sz="28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-SISTEMA SUS</a:t>
            </a:r>
            <a:r>
              <a:rPr b="1" i="0" lang="pt-BR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0512" y="5873475"/>
            <a:ext cx="12273025" cy="10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/>
          <p:nvPr/>
        </p:nvSpPr>
        <p:spPr>
          <a:xfrm>
            <a:off x="2125513" y="415270"/>
            <a:ext cx="10004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Propostas do SINDACS-PE melhorar a atuação do ACE em PE e no Brasil;</a:t>
            </a:r>
            <a:endParaRPr b="0" i="0" sz="36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746350" y="1817575"/>
            <a:ext cx="10905900" cy="4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1- Integrar as ações dos ACE e ACS na vigilância em saúde e atenção primária em saúde. (Principalmente nos</a:t>
            </a:r>
            <a:r>
              <a:rPr lang="pt-BR" sz="20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períodos de aumento dos casos das arboviroses)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2- ACE’s em trabalho de campo, produtividade diária, se todos estão com os EPIs e materiais de trabalho, se há</a:t>
            </a:r>
            <a:r>
              <a:rPr lang="pt-BR" sz="20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supervisores (Os ACEs trabalham no PNCD, Chagas, Leishmaniose, Leptospirose,</a:t>
            </a:r>
            <a:r>
              <a:rPr lang="pt-BR" sz="20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qualidade da água, PVE,</a:t>
            </a:r>
            <a:r>
              <a:rPr lang="pt-BR" sz="20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UBV costal e pesada,Vacinação animal- Censo animal, atualização de RG) etc. bem como, as condições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sanitárias dos PA's.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3-Adequação dos supervisores e supervisão(chefia imediata e Regional de Saúde.) b) Qual a proporção de ACEs</a:t>
            </a:r>
            <a:r>
              <a:rPr lang="pt-BR" sz="20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(para trabalho no campo) para a quantia de imóveis existentes no Município; Providências para contratação de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mais ACEs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000000"/>
                </a:solidFill>
                <a:latin typeface="Vidaloka"/>
                <a:ea typeface="Vidaloka"/>
                <a:cs typeface="Vidaloka"/>
                <a:sym typeface="Vidaloka"/>
              </a:rPr>
              <a:t>4- Pontos estratégicos visitados e não visitados; Verificar o índice de pendências e como diminuí-lo.</a:t>
            </a:r>
            <a:endParaRPr b="0" i="0" sz="2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6"/>
          <p:cNvSpPr txBox="1"/>
          <p:nvPr/>
        </p:nvSpPr>
        <p:spPr>
          <a:xfrm>
            <a:off x="2187588" y="415270"/>
            <a:ext cx="10004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t-BR" sz="36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Propostas do SINDACS-PE melhorar a atuação do ACE em PE e no Brasil;</a:t>
            </a:r>
            <a:endParaRPr b="0" i="0" sz="36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 txBox="1"/>
          <p:nvPr/>
        </p:nvSpPr>
        <p:spPr>
          <a:xfrm>
            <a:off x="668750" y="1904988"/>
            <a:ext cx="110217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5-Qual o atual índice de infestação do país considerando os ciclos de visitas e os LIRAa e/ou outras estratégias</a:t>
            </a:r>
            <a:r>
              <a:rPr lang="pt-BR" sz="2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de levantamento</a:t>
            </a:r>
            <a:endParaRPr b="0" i="0" sz="21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6-Há veículos considerando as diversidades e geografia local adequando, inclusive a parte administrativa da</a:t>
            </a:r>
            <a:r>
              <a:rPr lang="pt-BR" sz="2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execução do Plano Nacional de Combate à Dengue (PNCD), com equipamento de informática, telefone, fax e</a:t>
            </a:r>
            <a:r>
              <a:rPr lang="pt-BR" sz="2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acesso à internet.</a:t>
            </a:r>
            <a:endParaRPr b="0" i="0" sz="21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7- Necessidade de capacitação permanente de todos os profissionais de saúde considerando inicialmente os</a:t>
            </a:r>
            <a:r>
              <a:rPr lang="pt-BR" sz="2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supervisores de campo.</a:t>
            </a:r>
            <a:endParaRPr b="0" i="0" sz="21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8- Plano de Ação feito pela GERE de enfrentamento às arboviroses, qualidade da água e ações gerais afetas aos</a:t>
            </a:r>
            <a:r>
              <a:rPr lang="pt-BR" sz="21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ACE.</a:t>
            </a:r>
            <a:endParaRPr b="0" i="0" sz="21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21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8-VIGIAGUA, VIGIAR, VIGISOLO, VIGIDESASTRE</a:t>
            </a:r>
            <a:endParaRPr b="0" i="0" sz="21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 txBox="1"/>
          <p:nvPr/>
        </p:nvSpPr>
        <p:spPr>
          <a:xfrm>
            <a:off x="2187588" y="415270"/>
            <a:ext cx="100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OBRIGADA</a:t>
            </a:r>
            <a:endParaRPr b="0" i="0" sz="36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7"/>
          <p:cNvSpPr txBox="1"/>
          <p:nvPr/>
        </p:nvSpPr>
        <p:spPr>
          <a:xfrm>
            <a:off x="668750" y="1904988"/>
            <a:ext cx="11021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2571750" y="1557050"/>
            <a:ext cx="8187600" cy="3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1976925" y="1732000"/>
            <a:ext cx="8940000" cy="3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ALCIONE GAMA DA SILVA</a:t>
            </a: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- 22 anos no Programa de Saúde Ambiental -12 anos como supervisora na USF Alto do Capitão, dedicada a Educação Popular em Saúde no ENEPS e da ANEPS-PE foi Coordenadora do Grupo de Expressões Artísticas às Dengosas Preceptora da APS I e da Residência Multiprofissional da UPE Graduada em Pedagogia pela UFPE, Especialista em Gestão Pública com ênfase no Governo Local pela ENAP - Brasília/DF, Mestre em GRRH- Profágua pela UFPE- DSSTT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sng">
                <a:solidFill>
                  <a:schemeClr val="hlink"/>
                </a:solidFill>
                <a:latin typeface="Vidaloka"/>
                <a:ea typeface="Vidaloka"/>
                <a:cs typeface="Vidaloka"/>
                <a:sym typeface="Vidaloka"/>
                <a:hlinkClick r:id="rId5"/>
              </a:rPr>
              <a:t>cionegama@yahoo.com.br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(81) 987919414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5625" y="682300"/>
            <a:ext cx="3483167" cy="464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42500" y="4830950"/>
            <a:ext cx="5273477" cy="17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8"/>
          <p:cNvSpPr txBox="1"/>
          <p:nvPr/>
        </p:nvSpPr>
        <p:spPr>
          <a:xfrm>
            <a:off x="5458400" y="682300"/>
            <a:ext cx="6140700" cy="3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BR" sz="3000" u="none" cap="none" strike="noStrike">
                <a:solidFill>
                  <a:srgbClr val="111111"/>
                </a:solidFill>
                <a:highlight>
                  <a:schemeClr val="lt1"/>
                </a:highlight>
                <a:latin typeface="Vidaloka"/>
                <a:ea typeface="Vidaloka"/>
                <a:cs typeface="Vidaloka"/>
                <a:sym typeface="Vidaloka"/>
              </a:rPr>
              <a:t>"</a:t>
            </a: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Ninguém ignora tudo.</a:t>
            </a:r>
            <a:b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Ninguém sabe tudo.</a:t>
            </a:r>
            <a:b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Todos nós ignoramos alguma coisa</a:t>
            </a:r>
            <a:b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Todos nós sabemos alguma coisa.</a:t>
            </a:r>
            <a:b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</a:b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Por isso aprendemos sempre” </a:t>
            </a:r>
            <a:endParaRPr b="1" i="0" sz="30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457200" marR="0" rtl="0" algn="ctr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BR" sz="3000" u="none" cap="none" strike="noStrik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Paulo Freire</a:t>
            </a:r>
            <a:endParaRPr b="0" i="0" sz="3000" u="none" cap="none" strike="noStrike">
              <a:solidFill>
                <a:srgbClr val="000000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405806" y="2466178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Facebook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604840" y="3009252"/>
            <a:ext cx="2672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Sindacs-PE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464138" y="2448515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Instagram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663171" y="2991589"/>
            <a:ext cx="2672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@sindacspe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8338285" y="2466178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Youtube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8537318" y="3009252"/>
            <a:ext cx="2672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Sindacs PE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4401256" y="4709144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Email 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874643" y="5260843"/>
            <a:ext cx="4033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sindacs.presidencia@gmail.com</a:t>
            </a:r>
            <a:endParaRPr sz="1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811198" y="4709144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Telefone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010232" y="5260857"/>
            <a:ext cx="2672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3222-4061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7991314" y="4774992"/>
            <a:ext cx="30699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3F3533"/>
                </a:solidFill>
                <a:latin typeface="Vidaloka"/>
                <a:ea typeface="Vidaloka"/>
                <a:cs typeface="Vidaloka"/>
                <a:sym typeface="Vidaloka"/>
              </a:rPr>
              <a:t>Nossa sede</a:t>
            </a:r>
            <a:endParaRPr sz="2400">
              <a:solidFill>
                <a:srgbClr val="3F3533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8128775" y="5260843"/>
            <a:ext cx="28713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Rua general José semeão 104, Recife,PE</a:t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9565" y="1816449"/>
            <a:ext cx="759150" cy="7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3538" y="1816449"/>
            <a:ext cx="794476" cy="79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55870" y="1696270"/>
            <a:ext cx="1034834" cy="103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964" y="4059555"/>
            <a:ext cx="794476" cy="794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74565" y="4021939"/>
            <a:ext cx="923322" cy="92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29078" y="4047456"/>
            <a:ext cx="872288" cy="87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87735" y="1613771"/>
            <a:ext cx="1164475" cy="1164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/>
        </p:nvSpPr>
        <p:spPr>
          <a:xfrm>
            <a:off x="3814301" y="2610925"/>
            <a:ext cx="1360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Vidaloka"/>
                <a:ea typeface="Vidaloka"/>
                <a:cs typeface="Vidaloka"/>
                <a:sym typeface="Vidaloka"/>
              </a:rPr>
              <a:t>QR CODE </a:t>
            </a:r>
            <a:endParaRPr sz="21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3410375" y="2978150"/>
            <a:ext cx="192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Para nossas Redes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3" name="Google Shape;113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0" y="5795889"/>
            <a:ext cx="12191999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4"/>
          <p:cNvSpPr txBox="1"/>
          <p:nvPr/>
        </p:nvSpPr>
        <p:spPr>
          <a:xfrm>
            <a:off x="2048982" y="290164"/>
            <a:ext cx="98934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Calibri"/>
              <a:buNone/>
            </a:pPr>
            <a:r>
              <a:rPr b="1" i="0" lang="pt-BR" sz="8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FALE COM SINDACS PE</a:t>
            </a: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64155" y="290164"/>
            <a:ext cx="1481456" cy="148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/>
          <p:nvPr/>
        </p:nvSpPr>
        <p:spPr>
          <a:xfrm>
            <a:off x="297425" y="174950"/>
            <a:ext cx="6105900" cy="62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pt-BR" sz="3000" u="none" cap="none" strike="noStrik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Este é o SINDACS-PE</a:t>
            </a:r>
            <a:endParaRPr b="1" sz="300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1800"/>
              <a:t>Foi</a:t>
            </a:r>
            <a:r>
              <a:rPr lang="pt-BR" sz="1800"/>
              <a:t> </a:t>
            </a:r>
            <a:r>
              <a:rPr lang="pt-BR" sz="1800"/>
              <a:t>fundado em Dezembro de 2000, com a necessidade urgente de uma entidade que representasse exclusivamente os ACSs e ACEs nas Lutas por Direitos. Nas Melhorias nas Condições de Trabalho e Salário, tornando-se referência na  desprecarização do vínculo e na formação da categoria. A maior conquista foi a Efetivação da Categoria através da Emenda Constitucional  51/2006 e Lei Federal 11.350/2006.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1800"/>
              <a:t>Hoje com sede própria, situado na rua General José Semeão 104, Santo Amaro, Recife/PE  e quatro subsedes.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pt-BR" sz="1800"/>
              <a:t>O SINDACS PE possui carta sindical, é  vinculado à CUT (Central Única dos Trabalhadores) CNTSS e a FENASCE. Temos como principal característica a Combatividade e o Fortalecimento das bases.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lang="pt-BR" sz="2000"/>
              <a:t>“O lema é Unir para Conquistar!”</a:t>
            </a:r>
            <a:endParaRPr b="1" sz="2000"/>
          </a:p>
        </p:txBody>
      </p:sp>
      <p:sp>
        <p:nvSpPr>
          <p:cNvPr id="121" name="Google Shape;121;p15"/>
          <p:cNvSpPr txBox="1"/>
          <p:nvPr/>
        </p:nvSpPr>
        <p:spPr>
          <a:xfrm>
            <a:off x="6770525" y="227425"/>
            <a:ext cx="5283600" cy="6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 b="7597" l="0" r="0" t="7606"/>
          <a:stretch/>
        </p:blipFill>
        <p:spPr>
          <a:xfrm>
            <a:off x="6648400" y="437300"/>
            <a:ext cx="5195973" cy="5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7025" y="1615875"/>
            <a:ext cx="5181600" cy="43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/>
        </p:nvSpPr>
        <p:spPr>
          <a:xfrm>
            <a:off x="682300" y="2099400"/>
            <a:ext cx="6084600" cy="3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  </a:t>
            </a: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Agente Comunitário de Saúde (ACS) de Recife/PE desde de 2002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533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E2E"/>
              </a:buClr>
              <a:buSzPts val="1800"/>
              <a:buFont typeface="Vidaloka"/>
              <a:buChar char="●"/>
            </a:pP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Formado em Gestão de Pessoas 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533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E2E"/>
              </a:buClr>
              <a:buSzPts val="1800"/>
              <a:buFont typeface="Vidaloka"/>
              <a:buChar char="●"/>
            </a:pP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Sanitarista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533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E2E"/>
              </a:buClr>
              <a:buSzPts val="1800"/>
              <a:buFont typeface="Vidaloka"/>
              <a:buChar char="●"/>
            </a:pP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Ex-Conselheiro Municipal e Distrital Técnico em Agente Comunitário de Saúde (ACS)</a:t>
            </a:r>
            <a:endParaRPr sz="1800">
              <a:solidFill>
                <a:srgbClr val="2F2E2E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-342900" lvl="0" marL="533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F2E2E"/>
              </a:buClr>
              <a:buSzPts val="1800"/>
              <a:buFont typeface="Vidaloka"/>
              <a:buChar char="●"/>
            </a:pPr>
            <a:r>
              <a:rPr lang="pt-BR" sz="18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Conselheiro da Autarquia Municipal de Previdência e Assistência à Saúde dos Servidores - AMPASS</a:t>
            </a:r>
            <a:endParaRPr sz="180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2571750" y="472350"/>
            <a:ext cx="80301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              </a:t>
            </a:r>
            <a:r>
              <a:rPr b="1" lang="pt-BR" sz="3000">
                <a:solidFill>
                  <a:srgbClr val="2F2E2E"/>
                </a:solidFill>
                <a:latin typeface="Vidaloka"/>
                <a:ea typeface="Vidaloka"/>
                <a:cs typeface="Vidaloka"/>
                <a:sym typeface="Vidaloka"/>
              </a:rPr>
              <a:t>PRESIDENTE GRACILIANO GAMA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7"/>
          <p:cNvSpPr txBox="1"/>
          <p:nvPr/>
        </p:nvSpPr>
        <p:spPr>
          <a:xfrm>
            <a:off x="1966325" y="997200"/>
            <a:ext cx="9720300" cy="47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rPr>
              <a:t>Estes resultados embasaram o relatório para a formação do GT (Grupo de trabalho) que trata de assuntos referentes ao processo de trabalho do Agente de endemias de todo o país, considerando que o estado de Pernambuco se configura num modelo piloto, apresentando um este diagnóstico da realidade deste profissional de campo. Apresentando a SES-PE como o maior órgão do Governo do Estado e a segunda maior secretaria estadual de saúde do Brasil, atrás apenas da pasta similar do Rio de Janeiro. (PERNAMBUCO,2019)</a:t>
            </a:r>
            <a:endParaRPr sz="3000">
              <a:solidFill>
                <a:schemeClr val="dk1"/>
              </a:solidFill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971304" y="232802"/>
            <a:ext cx="10249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b="1" i="0" lang="pt-BR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ACE’S EM PERNAMBUCO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/>
        </p:nvSpPr>
        <p:spPr>
          <a:xfrm>
            <a:off x="594825" y="1679350"/>
            <a:ext cx="11597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8030175" y="1693200"/>
            <a:ext cx="3534000" cy="40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825" y="1693200"/>
            <a:ext cx="7105983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8"/>
          <p:cNvSpPr txBox="1"/>
          <p:nvPr/>
        </p:nvSpPr>
        <p:spPr>
          <a:xfrm>
            <a:off x="8222600" y="1924450"/>
            <a:ext cx="3341700" cy="3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7890200" y="2186850"/>
            <a:ext cx="4128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Vidaloka"/>
              <a:buChar char="●"/>
            </a:pPr>
            <a:r>
              <a:rPr lang="pt-BR" sz="3000">
                <a:latin typeface="Vidaloka"/>
                <a:ea typeface="Vidaloka"/>
                <a:cs typeface="Vidaloka"/>
                <a:sym typeface="Vidaloka"/>
              </a:rPr>
              <a:t>DESPRECARIZAÇÃO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Vidaloka"/>
              <a:buChar char="●"/>
            </a:pPr>
            <a:r>
              <a:rPr lang="pt-BR" sz="3000">
                <a:latin typeface="Vidaloka"/>
                <a:ea typeface="Vidaloka"/>
                <a:cs typeface="Vidaloka"/>
                <a:sym typeface="Vidaloka"/>
              </a:rPr>
              <a:t>MUDANÇA DE </a:t>
            </a:r>
            <a:r>
              <a:rPr lang="pt-BR" sz="3000">
                <a:latin typeface="Vidaloka"/>
                <a:ea typeface="Vidaloka"/>
                <a:cs typeface="Vidaloka"/>
                <a:sym typeface="Vidaloka"/>
              </a:rPr>
              <a:t>PARÂMETROS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Vidaloka"/>
              <a:buChar char="●"/>
            </a:pPr>
            <a:r>
              <a:rPr lang="pt-BR" sz="3000">
                <a:latin typeface="Vidaloka"/>
                <a:ea typeface="Vidaloka"/>
                <a:cs typeface="Vidaloka"/>
                <a:sym typeface="Vidaloka"/>
              </a:rPr>
              <a:t>AUMENTO NO QUANTITATIVO</a:t>
            </a:r>
            <a:endParaRPr sz="3000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9"/>
          <p:cNvSpPr txBox="1"/>
          <p:nvPr/>
        </p:nvSpPr>
        <p:spPr>
          <a:xfrm>
            <a:off x="971304" y="232802"/>
            <a:ext cx="102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594825" y="1679350"/>
            <a:ext cx="115971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1" i="0" lang="pt-BR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9"/>
          <p:cNvSpPr txBox="1"/>
          <p:nvPr/>
        </p:nvSpPr>
        <p:spPr>
          <a:xfrm>
            <a:off x="1976925" y="1574550"/>
            <a:ext cx="8869800" cy="46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0" name="Google Shape;160;p19"/>
          <p:cNvGraphicFramePr/>
          <p:nvPr/>
        </p:nvGraphicFramePr>
        <p:xfrm>
          <a:off x="4119075" y="23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{12924CAA-8F37-4D51-86FE-B495A88A7E96}</a:tableStyleId>
              </a:tblPr>
              <a:tblGrid>
                <a:gridCol w="2431775"/>
                <a:gridCol w="2396800"/>
                <a:gridCol w="2396800"/>
              </a:tblGrid>
              <a:tr h="6151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200"/>
                        <a:t>Macrorregiões de saúde</a:t>
                      </a:r>
                      <a:endParaRPr b="1" sz="2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200"/>
                        <a:t>Região de saúde </a:t>
                      </a:r>
                      <a:endParaRPr b="1" sz="22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2200"/>
                        <a:t>municípios-sede</a:t>
                      </a:r>
                      <a:endParaRPr b="1" sz="2200"/>
                    </a:p>
                  </a:txBody>
                  <a:tcPr marT="91425" marB="91425" marR="91425" marL="91425" anchor="ctr"/>
                </a:tc>
              </a:tr>
              <a:tr h="28557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1.Metropolitana 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Recife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II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Limoeiro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III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Palmares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XII GERES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Goiana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2. Agrestes 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IV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Caruaru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V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Garanhuns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3. Sertão 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VI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Arcoverde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X GERES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Afogados da ingazeira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>
                          <a:solidFill>
                            <a:schemeClr val="dk1"/>
                          </a:solidFill>
                        </a:rPr>
                        <a:t>XI GERES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Serra Talhada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/>
                        <a:t>4. Vale do São Francisco e Araripe </a:t>
                      </a:r>
                      <a:endParaRPr sz="18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VII GERES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Salgueiro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VIII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Petrolina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285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IX GERES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Ouricuri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1" name="Google Shape;161;p19"/>
          <p:cNvSpPr txBox="1"/>
          <p:nvPr/>
        </p:nvSpPr>
        <p:spPr>
          <a:xfrm>
            <a:off x="297425" y="126925"/>
            <a:ext cx="3534000" cy="51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Vidaloka"/>
                <a:ea typeface="Vidaloka"/>
                <a:cs typeface="Vidaloka"/>
                <a:sym typeface="Vidaloka"/>
              </a:rPr>
              <a:t>98 MUNICÍPIOS</a:t>
            </a:r>
            <a:endParaRPr sz="3600">
              <a:latin typeface="Vidaloka"/>
              <a:ea typeface="Vidaloka"/>
              <a:cs typeface="Vidaloka"/>
              <a:sym typeface="Vidalok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latin typeface="Vidaloka"/>
                <a:ea typeface="Vidaloka"/>
                <a:cs typeface="Vidaloka"/>
                <a:sym typeface="Vidaloka"/>
              </a:rPr>
              <a:t>+ARQUIPÉLAGO FERNANDO DE NORONHA </a:t>
            </a:r>
            <a:endParaRPr sz="3600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 txBox="1"/>
          <p:nvPr>
            <p:ph type="title"/>
          </p:nvPr>
        </p:nvSpPr>
        <p:spPr>
          <a:xfrm>
            <a:off x="2116875" y="365125"/>
            <a:ext cx="923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200">
                <a:solidFill>
                  <a:srgbClr val="0070C0"/>
                </a:solidFill>
                <a:latin typeface="Lucida Sans"/>
                <a:ea typeface="Lucida Sans"/>
                <a:cs typeface="Lucida Sans"/>
                <a:sym typeface="Lucida Sans"/>
              </a:rPr>
              <a:t>Listagem de doenças e agravos em saúde do trabalhador e da trabalhadora </a:t>
            </a:r>
            <a:endParaRPr/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9" name="Google Shape;169;p20"/>
          <p:cNvGraphicFramePr/>
          <p:nvPr/>
        </p:nvGraphicFramePr>
        <p:xfrm>
          <a:off x="6129060" y="196989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{5850AEE8-319C-4C5E-9B4A-431167B96C9B}</a:tableStyleId>
              </a:tblPr>
              <a:tblGrid>
                <a:gridCol w="5725225"/>
              </a:tblGrid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16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Acidente de Trabalho</a:t>
                      </a:r>
                      <a:endParaRPr b="0" sz="1600" u="none" cap="none" strike="noStrike">
                        <a:solidFill>
                          <a:srgbClr val="00000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51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Acidente com Exposição à Material Biológico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Intoxicação Exógena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344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Câncer Relacionado ao Trabalho</a:t>
                      </a:r>
                      <a:endParaRPr sz="1600" u="none" cap="none" strike="noStrike">
                        <a:solidFill>
                          <a:srgbClr val="000000"/>
                        </a:solidFill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 u="none" cap="none" strike="noStrike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Dermatose Ocupacional</a:t>
                      </a:r>
                      <a:endParaRPr sz="1600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LER/DORT</a:t>
                      </a:r>
                      <a:endParaRPr/>
                    </a:p>
                  </a:txBody>
                  <a:tcPr marT="34300" marB="34300" marR="91450" marL="91450"/>
                </a:tc>
              </a:tr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PAIR</a:t>
                      </a:r>
                      <a:endParaRPr/>
                    </a:p>
                  </a:txBody>
                  <a:tcPr marT="34300" marB="34300" marR="91450" marL="91450"/>
                </a:tc>
              </a:tr>
              <a:tr h="337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600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Pneumoconiose</a:t>
                      </a:r>
                      <a:endParaRPr sz="1600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  <a:tr h="601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600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Transtorno Mental</a:t>
                      </a:r>
                      <a:r>
                        <a:rPr b="1" lang="pt-BR" sz="1600">
                          <a:latin typeface="Lucida Sans"/>
                          <a:ea typeface="Lucida Sans"/>
                          <a:cs typeface="Lucida Sans"/>
                          <a:sym typeface="Lucida Sans"/>
                        </a:rPr>
                        <a:t> Relacionado ao Trabalho</a:t>
                      </a:r>
                      <a:endParaRPr b="1" sz="1600">
                        <a:latin typeface="Lucida Sans"/>
                        <a:ea typeface="Lucida Sans"/>
                        <a:cs typeface="Lucida Sans"/>
                        <a:sym typeface="Lucida Sans"/>
                      </a:endParaRPr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170" name="Google Shape;170;p20"/>
          <p:cNvSpPr txBox="1"/>
          <p:nvPr/>
        </p:nvSpPr>
        <p:spPr>
          <a:xfrm>
            <a:off x="944725" y="2221850"/>
            <a:ext cx="4706100" cy="3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ABRIL VERDE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AUDIÊNCIA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 PÚBLICA EM 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VITÓRIA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 DE SANTO ANTÃO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AUDIÊNCIA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 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PÚBLICA</a:t>
            </a: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 EM TRACUNHAÉM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SURUBIM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TIMBAÚBA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PESQUEIRA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Vidaloka"/>
              <a:buChar char="●"/>
            </a:pPr>
            <a:r>
              <a:rPr lang="pt-BR" sz="2400">
                <a:latin typeface="Vidaloka"/>
                <a:ea typeface="Vidaloka"/>
                <a:cs typeface="Vidaloka"/>
                <a:sym typeface="Vidaloka"/>
              </a:rPr>
              <a:t>RIBEIRÃO</a:t>
            </a:r>
            <a:endParaRPr sz="2400">
              <a:latin typeface="Vidaloka"/>
              <a:ea typeface="Vidaloka"/>
              <a:cs typeface="Vidaloka"/>
              <a:sym typeface="Vidalok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95888"/>
            <a:ext cx="12192000" cy="1062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1"/>
          <p:cNvSpPr txBox="1"/>
          <p:nvPr>
            <p:ph type="title"/>
          </p:nvPr>
        </p:nvSpPr>
        <p:spPr>
          <a:xfrm>
            <a:off x="2291825" y="365125"/>
            <a:ext cx="90621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BR" sz="3800">
                <a:solidFill>
                  <a:srgbClr val="0070C0"/>
                </a:solidFill>
                <a:latin typeface="Lucida Sans"/>
                <a:ea typeface="Lucida Sans"/>
                <a:cs typeface="Lucida Sans"/>
                <a:sym typeface="Lucida Sans"/>
              </a:rPr>
              <a:t>Transtornos Mentais Relacionados ao Trabalho</a:t>
            </a:r>
            <a:endParaRPr/>
          </a:p>
        </p:txBody>
      </p:sp>
      <p:pic>
        <p:nvPicPr>
          <p:cNvPr id="177" name="Google Shape;17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609" y="126935"/>
            <a:ext cx="1484725" cy="148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1"/>
          <p:cNvPicPr preferRelativeResize="0"/>
          <p:nvPr/>
        </p:nvPicPr>
        <p:blipFill rotWithShape="1">
          <a:blip r:embed="rId5">
            <a:alphaModFix/>
          </a:blip>
          <a:srcRect b="0" l="0" r="0" t="11613"/>
          <a:stretch/>
        </p:blipFill>
        <p:spPr>
          <a:xfrm>
            <a:off x="3656425" y="1913675"/>
            <a:ext cx="4857256" cy="38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